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5" r:id="rId1"/>
  </p:sldMasterIdLst>
  <p:notesMasterIdLst>
    <p:notesMasterId r:id="rId12"/>
  </p:notesMasterIdLst>
  <p:handoutMasterIdLst>
    <p:handoutMasterId r:id="rId13"/>
  </p:handoutMasterIdLst>
  <p:sldIdLst>
    <p:sldId id="337" r:id="rId2"/>
    <p:sldId id="336" r:id="rId3"/>
    <p:sldId id="335" r:id="rId4"/>
    <p:sldId id="338" r:id="rId5"/>
    <p:sldId id="339" r:id="rId6"/>
    <p:sldId id="340" r:id="rId7"/>
    <p:sldId id="341" r:id="rId8"/>
    <p:sldId id="343" r:id="rId9"/>
    <p:sldId id="342" r:id="rId10"/>
    <p:sldId id="330" r:id="rId11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齋藤 正" initials="齋藤" lastIdx="1" clrIdx="0">
    <p:extLst>
      <p:ext uri="{19B8F6BF-5375-455C-9EA6-DF929625EA0E}">
        <p15:presenceInfo xmlns:p15="http://schemas.microsoft.com/office/powerpoint/2012/main" userId="2109790dbdf4c0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053"/>
    <a:srgbClr val="F2E5BC"/>
    <a:srgbClr val="FF7C80"/>
    <a:srgbClr val="FFCCFF"/>
    <a:srgbClr val="C9FD95"/>
    <a:srgbClr val="FDF9A5"/>
    <a:srgbClr val="F8F852"/>
    <a:srgbClr val="DEDE22"/>
    <a:srgbClr val="F1C72B"/>
    <a:srgbClr val="F3D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36" autoAdjust="0"/>
  </p:normalViewPr>
  <p:slideViewPr>
    <p:cSldViewPr>
      <p:cViewPr varScale="1">
        <p:scale>
          <a:sx n="62" d="100"/>
          <a:sy n="62" d="100"/>
        </p:scale>
        <p:origin x="14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96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A9BEB-C1BE-469C-8186-B207FC99EA7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E0AF3-B7D7-4331-8DD3-16CD1D241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7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D9F89F2-9C76-4E52-96FD-FAE1916267E5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B48B8C0-9248-4538-ACE5-AA4BFE7F3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73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7597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8B8C0-9248-4538-ACE5-AA4BFE7F3AE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56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55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0401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779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869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076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961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500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48B8C0-9248-4538-ACE5-AA4BFE7F3AE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23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56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64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50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7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58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4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79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8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77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18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88459DB7-A252-49F4-A8D0-224730AA82D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66B487C3-BF28-4011-AD91-BC9492F58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5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47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401302-2DC9-F847-CC75-E7743DA1AC1C}"/>
              </a:ext>
            </a:extLst>
          </p:cNvPr>
          <p:cNvSpPr/>
          <p:nvPr/>
        </p:nvSpPr>
        <p:spPr>
          <a:xfrm>
            <a:off x="791580" y="1810836"/>
            <a:ext cx="7560840" cy="8825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日常のかかわりの中で集まった声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F47967E-4048-FF27-978E-B0E0C2E5397D}"/>
              </a:ext>
            </a:extLst>
          </p:cNvPr>
          <p:cNvSpPr/>
          <p:nvPr/>
        </p:nvSpPr>
        <p:spPr>
          <a:xfrm>
            <a:off x="179512" y="188640"/>
            <a:ext cx="4824536" cy="10081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子どもの声を聞く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078456-EBCC-0A85-8CE3-4DB0C1229EC1}"/>
              </a:ext>
            </a:extLst>
          </p:cNvPr>
          <p:cNvSpPr/>
          <p:nvPr/>
        </p:nvSpPr>
        <p:spPr>
          <a:xfrm>
            <a:off x="1115616" y="3545421"/>
            <a:ext cx="3024337" cy="11187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エピソード集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D25689-8306-9377-E5E3-3CB4AD7A6012}"/>
              </a:ext>
            </a:extLst>
          </p:cNvPr>
          <p:cNvSpPr/>
          <p:nvPr/>
        </p:nvSpPr>
        <p:spPr>
          <a:xfrm>
            <a:off x="5004048" y="3589450"/>
            <a:ext cx="3024336" cy="10747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</a:t>
            </a:r>
            <a:r>
              <a:rPr kumimoji="1" lang="ja-JP" altLang="en-US" sz="4000" dirty="0">
                <a:solidFill>
                  <a:srgbClr val="F8F85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事例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C164BE4-306F-D915-035B-08920ACA5E21}"/>
              </a:ext>
            </a:extLst>
          </p:cNvPr>
          <p:cNvSpPr/>
          <p:nvPr/>
        </p:nvSpPr>
        <p:spPr>
          <a:xfrm>
            <a:off x="1244800" y="5007555"/>
            <a:ext cx="2880320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Ｐ９～Ｐ２０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9A10636-DC4E-F8E1-4543-5C79BB1E8DE1}"/>
              </a:ext>
            </a:extLst>
          </p:cNvPr>
          <p:cNvSpPr/>
          <p:nvPr/>
        </p:nvSpPr>
        <p:spPr>
          <a:xfrm>
            <a:off x="4932040" y="5086088"/>
            <a:ext cx="3240360" cy="848051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Ｐ２１～Ｐ２６</a:t>
            </a:r>
          </a:p>
        </p:txBody>
      </p:sp>
    </p:spTree>
    <p:extLst>
      <p:ext uri="{BB962C8B-B14F-4D97-AF65-F5344CB8AC3E}">
        <p14:creationId xmlns:p14="http://schemas.microsoft.com/office/powerpoint/2010/main" val="224806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401302-2DC9-F847-CC75-E7743DA1AC1C}"/>
              </a:ext>
            </a:extLst>
          </p:cNvPr>
          <p:cNvSpPr/>
          <p:nvPr/>
        </p:nvSpPr>
        <p:spPr>
          <a:xfrm>
            <a:off x="273338" y="292324"/>
            <a:ext cx="4680520" cy="8825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日常のかかわりの中で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7923FD-AF0A-2767-FA07-53AF45E07168}"/>
              </a:ext>
            </a:extLst>
          </p:cNvPr>
          <p:cNvSpPr/>
          <p:nvPr/>
        </p:nvSpPr>
        <p:spPr>
          <a:xfrm>
            <a:off x="443754" y="1665967"/>
            <a:ext cx="8064895" cy="5516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実践事例１　　もう学校に行く気はない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5364088" y="394209"/>
            <a:ext cx="2285056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4460BF6-80C9-482C-E3F7-2887AF1E3732}"/>
              </a:ext>
            </a:extLst>
          </p:cNvPr>
          <p:cNvSpPr/>
          <p:nvPr/>
        </p:nvSpPr>
        <p:spPr>
          <a:xfrm>
            <a:off x="474589" y="2579126"/>
            <a:ext cx="8064895" cy="5516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実践事例２　　自分の問題です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DF2CED6-29DA-66B0-64BD-71372B5B3710}"/>
              </a:ext>
            </a:extLst>
          </p:cNvPr>
          <p:cNvSpPr/>
          <p:nvPr/>
        </p:nvSpPr>
        <p:spPr>
          <a:xfrm>
            <a:off x="464708" y="3429000"/>
            <a:ext cx="8064895" cy="5516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実践事例３　　話さないけど近くにいると落ち着く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A88B9A5-CC32-D7A3-1AFB-002BD65678C3}"/>
              </a:ext>
            </a:extLst>
          </p:cNvPr>
          <p:cNvSpPr/>
          <p:nvPr/>
        </p:nvSpPr>
        <p:spPr>
          <a:xfrm>
            <a:off x="462445" y="4226043"/>
            <a:ext cx="8064895" cy="5516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実践事例４　　自分の気持ちがわからない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C73FA88-9685-199D-3DC0-9386106DD7B8}"/>
              </a:ext>
            </a:extLst>
          </p:cNvPr>
          <p:cNvSpPr/>
          <p:nvPr/>
        </p:nvSpPr>
        <p:spPr>
          <a:xfrm>
            <a:off x="462444" y="5095467"/>
            <a:ext cx="8046205" cy="5516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実践事例５　　妹とは仲はよくない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0BBF208-014C-ED99-44A1-CEDAC1A7C87A}"/>
              </a:ext>
            </a:extLst>
          </p:cNvPr>
          <p:cNvSpPr/>
          <p:nvPr/>
        </p:nvSpPr>
        <p:spPr>
          <a:xfrm>
            <a:off x="1094173" y="5846283"/>
            <a:ext cx="6868994" cy="611975"/>
          </a:xfrm>
          <a:prstGeom prst="roundRect">
            <a:avLst/>
          </a:prstGeom>
          <a:solidFill>
            <a:srgbClr val="F2E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スタッフの気づき　　→　　適切な支援の手がかり　　</a:t>
            </a:r>
          </a:p>
        </p:txBody>
      </p:sp>
      <p:sp>
        <p:nvSpPr>
          <p:cNvPr id="10" name="思考の吹き出し: 雲形 9">
            <a:extLst>
              <a:ext uri="{FF2B5EF4-FFF2-40B4-BE49-F238E27FC236}">
                <a16:creationId xmlns:a16="http://schemas.microsoft.com/office/drawing/2014/main" id="{B921309A-4C29-2EEA-2EB8-6F942342B5BF}"/>
              </a:ext>
            </a:extLst>
          </p:cNvPr>
          <p:cNvSpPr/>
          <p:nvPr/>
        </p:nvSpPr>
        <p:spPr>
          <a:xfrm>
            <a:off x="5246321" y="2416664"/>
            <a:ext cx="3048125" cy="946133"/>
          </a:xfrm>
          <a:prstGeom prst="cloudCallout">
            <a:avLst>
              <a:gd name="adj1" fmla="val -37846"/>
              <a:gd name="adj2" fmla="val 4057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スタッフが</a:t>
            </a:r>
            <a:r>
              <a:rPr kumimoji="1" lang="ja-JP" alt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思っていたのと違う！</a:t>
            </a:r>
          </a:p>
        </p:txBody>
      </p:sp>
      <p:sp>
        <p:nvSpPr>
          <p:cNvPr id="11" name="思考の吹き出し: 雲形 10">
            <a:extLst>
              <a:ext uri="{FF2B5EF4-FFF2-40B4-BE49-F238E27FC236}">
                <a16:creationId xmlns:a16="http://schemas.microsoft.com/office/drawing/2014/main" id="{7793650E-879D-1B13-F4BE-377BBD33CA20}"/>
              </a:ext>
            </a:extLst>
          </p:cNvPr>
          <p:cNvSpPr/>
          <p:nvPr/>
        </p:nvSpPr>
        <p:spPr>
          <a:xfrm>
            <a:off x="6770384" y="3262905"/>
            <a:ext cx="2304256" cy="1117047"/>
          </a:xfrm>
          <a:prstGeom prst="cloudCallout">
            <a:avLst>
              <a:gd name="adj1" fmla="val -9063"/>
              <a:gd name="adj2" fmla="val -14397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友達の存在は大きい！</a:t>
            </a:r>
          </a:p>
        </p:txBody>
      </p:sp>
      <p:sp>
        <p:nvSpPr>
          <p:cNvPr id="12" name="思考の吹き出し: 雲形 11">
            <a:extLst>
              <a:ext uri="{FF2B5EF4-FFF2-40B4-BE49-F238E27FC236}">
                <a16:creationId xmlns:a16="http://schemas.microsoft.com/office/drawing/2014/main" id="{36A89821-6530-9670-8BB5-13571C6B363F}"/>
              </a:ext>
            </a:extLst>
          </p:cNvPr>
          <p:cNvSpPr/>
          <p:nvPr/>
        </p:nvSpPr>
        <p:spPr>
          <a:xfrm>
            <a:off x="5652120" y="1174880"/>
            <a:ext cx="3048126" cy="1183682"/>
          </a:xfrm>
          <a:prstGeom prst="cloudCallout">
            <a:avLst>
              <a:gd name="adj1" fmla="val -32098"/>
              <a:gd name="adj2" fmla="val -5923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「行かない」ことを自分で選択？</a:t>
            </a:r>
            <a:endParaRPr kumimoji="1" lang="ja-JP" altLang="en-US" sz="2000" dirty="0"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71A9B15F-0BD8-973A-86E1-134298CC5B4A}"/>
              </a:ext>
            </a:extLst>
          </p:cNvPr>
          <p:cNvSpPr/>
          <p:nvPr/>
        </p:nvSpPr>
        <p:spPr>
          <a:xfrm>
            <a:off x="6024055" y="4468044"/>
            <a:ext cx="2657500" cy="1143246"/>
          </a:xfrm>
          <a:prstGeom prst="cloudCallout">
            <a:avLst>
              <a:gd name="adj1" fmla="val -32604"/>
              <a:gd name="adj2" fmla="val 680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家族との関係</a:t>
            </a:r>
          </a:p>
        </p:txBody>
      </p:sp>
    </p:spTree>
    <p:extLst>
      <p:ext uri="{BB962C8B-B14F-4D97-AF65-F5344CB8AC3E}">
        <p14:creationId xmlns:p14="http://schemas.microsoft.com/office/powerpoint/2010/main" val="209581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401302-2DC9-F847-CC75-E7743DA1AC1C}"/>
              </a:ext>
            </a:extLst>
          </p:cNvPr>
          <p:cNvSpPr/>
          <p:nvPr/>
        </p:nvSpPr>
        <p:spPr>
          <a:xfrm>
            <a:off x="273338" y="249461"/>
            <a:ext cx="4680520" cy="882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日常のかかわりの中で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5171895" y="351156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フローチャート: 代替処理 6">
            <a:extLst>
              <a:ext uri="{FF2B5EF4-FFF2-40B4-BE49-F238E27FC236}">
                <a16:creationId xmlns:a16="http://schemas.microsoft.com/office/drawing/2014/main" id="{A2BD0B37-689E-0A5C-7331-BF14B7175527}"/>
              </a:ext>
            </a:extLst>
          </p:cNvPr>
          <p:cNvSpPr/>
          <p:nvPr/>
        </p:nvSpPr>
        <p:spPr>
          <a:xfrm>
            <a:off x="1883718" y="1488995"/>
            <a:ext cx="2448272" cy="1143246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こどもサポートに来るわけ</a:t>
            </a:r>
          </a:p>
        </p:txBody>
      </p:sp>
      <p:sp>
        <p:nvSpPr>
          <p:cNvPr id="14" name="フローチャート: 代替処理 13">
            <a:extLst>
              <a:ext uri="{FF2B5EF4-FFF2-40B4-BE49-F238E27FC236}">
                <a16:creationId xmlns:a16="http://schemas.microsoft.com/office/drawing/2014/main" id="{745CC97A-80E9-6521-1BF7-17095FC6B5F0}"/>
              </a:ext>
            </a:extLst>
          </p:cNvPr>
          <p:cNvSpPr/>
          <p:nvPr/>
        </p:nvSpPr>
        <p:spPr>
          <a:xfrm>
            <a:off x="4812012" y="1523472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学習</a:t>
            </a:r>
          </a:p>
        </p:txBody>
      </p:sp>
      <p:sp>
        <p:nvSpPr>
          <p:cNvPr id="16" name="フローチャート: 代替処理 15">
            <a:extLst>
              <a:ext uri="{FF2B5EF4-FFF2-40B4-BE49-F238E27FC236}">
                <a16:creationId xmlns:a16="http://schemas.microsoft.com/office/drawing/2014/main" id="{3C4F3673-EE0F-BED5-3E98-83766E752E65}"/>
              </a:ext>
            </a:extLst>
          </p:cNvPr>
          <p:cNvSpPr/>
          <p:nvPr/>
        </p:nvSpPr>
        <p:spPr>
          <a:xfrm>
            <a:off x="1432859" y="5052856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家族</a:t>
            </a:r>
          </a:p>
        </p:txBody>
      </p:sp>
      <p:sp>
        <p:nvSpPr>
          <p:cNvPr id="17" name="フローチャート: 代替処理 16">
            <a:extLst>
              <a:ext uri="{FF2B5EF4-FFF2-40B4-BE49-F238E27FC236}">
                <a16:creationId xmlns:a16="http://schemas.microsoft.com/office/drawing/2014/main" id="{904D4B00-DB8C-A9D8-1A16-0123A62EDF3D}"/>
              </a:ext>
            </a:extLst>
          </p:cNvPr>
          <p:cNvSpPr/>
          <p:nvPr/>
        </p:nvSpPr>
        <p:spPr>
          <a:xfrm>
            <a:off x="6357454" y="3109811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友達</a:t>
            </a:r>
          </a:p>
        </p:txBody>
      </p:sp>
      <p:sp>
        <p:nvSpPr>
          <p:cNvPr id="18" name="フローチャート: 代替処理 17">
            <a:extLst>
              <a:ext uri="{FF2B5EF4-FFF2-40B4-BE49-F238E27FC236}">
                <a16:creationId xmlns:a16="http://schemas.microsoft.com/office/drawing/2014/main" id="{433B1629-ACC6-9BD9-E047-B9B8AF8199F2}"/>
              </a:ext>
            </a:extLst>
          </p:cNvPr>
          <p:cNvSpPr/>
          <p:nvPr/>
        </p:nvSpPr>
        <p:spPr>
          <a:xfrm>
            <a:off x="3379710" y="3141332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</a:t>
            </a:r>
          </a:p>
        </p:txBody>
      </p:sp>
      <p:sp>
        <p:nvSpPr>
          <p:cNvPr id="19" name="フローチャート: 代替処理 18">
            <a:extLst>
              <a:ext uri="{FF2B5EF4-FFF2-40B4-BE49-F238E27FC236}">
                <a16:creationId xmlns:a16="http://schemas.microsoft.com/office/drawing/2014/main" id="{9DB0B6BA-85FC-2B88-0DE1-7B794FEB16E4}"/>
              </a:ext>
            </a:extLst>
          </p:cNvPr>
          <p:cNvSpPr/>
          <p:nvPr/>
        </p:nvSpPr>
        <p:spPr>
          <a:xfrm>
            <a:off x="401966" y="3109811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先生</a:t>
            </a:r>
          </a:p>
        </p:txBody>
      </p:sp>
      <p:sp>
        <p:nvSpPr>
          <p:cNvPr id="20" name="フローチャート: 代替処理 19">
            <a:extLst>
              <a:ext uri="{FF2B5EF4-FFF2-40B4-BE49-F238E27FC236}">
                <a16:creationId xmlns:a16="http://schemas.microsoft.com/office/drawing/2014/main" id="{BF7DA349-9DA2-3F80-74E8-9AA6D7B19986}"/>
              </a:ext>
            </a:extLst>
          </p:cNvPr>
          <p:cNvSpPr/>
          <p:nvPr/>
        </p:nvSpPr>
        <p:spPr>
          <a:xfrm>
            <a:off x="4572000" y="5110485"/>
            <a:ext cx="2448272" cy="1084428"/>
          </a:xfrm>
          <a:prstGeom prst="flowChartAlternateProcess">
            <a:avLst/>
          </a:prstGeom>
          <a:solidFill>
            <a:srgbClr val="C9F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不登校</a:t>
            </a:r>
          </a:p>
        </p:txBody>
      </p:sp>
    </p:spTree>
    <p:extLst>
      <p:ext uri="{BB962C8B-B14F-4D97-AF65-F5344CB8AC3E}">
        <p14:creationId xmlns:p14="http://schemas.microsoft.com/office/powerpoint/2010/main" val="299976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11" name="思考の吹き出し: 雲形 10">
            <a:extLst>
              <a:ext uri="{FF2B5EF4-FFF2-40B4-BE49-F238E27FC236}">
                <a16:creationId xmlns:a16="http://schemas.microsoft.com/office/drawing/2014/main" id="{7793650E-879D-1B13-F4BE-377BBD33CA20}"/>
              </a:ext>
            </a:extLst>
          </p:cNvPr>
          <p:cNvSpPr/>
          <p:nvPr/>
        </p:nvSpPr>
        <p:spPr>
          <a:xfrm>
            <a:off x="221495" y="2960123"/>
            <a:ext cx="4680520" cy="2180094"/>
          </a:xfrm>
          <a:prstGeom prst="cloudCallout">
            <a:avLst>
              <a:gd name="adj1" fmla="val -9063"/>
              <a:gd name="adj2" fmla="val -14397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家族の事情？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162F33">
                  <a:lumMod val="90000"/>
                  <a:lumOff val="1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ヤングケアラー？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6837410" y="231457"/>
            <a:ext cx="183904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Ｐ１８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583668" y="1487660"/>
            <a:ext cx="5976664" cy="1143246"/>
          </a:xfrm>
          <a:prstGeom prst="flowChartAlternateProcess">
            <a:avLst/>
          </a:prstGeom>
          <a:solidFill>
            <a:srgbClr val="C9FD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学校に行かないわけ</a:t>
            </a:r>
          </a:p>
        </p:txBody>
      </p:sp>
      <p:sp>
        <p:nvSpPr>
          <p:cNvPr id="13" name="思考の吹き出し: 雲形 12">
            <a:extLst>
              <a:ext uri="{FF2B5EF4-FFF2-40B4-BE49-F238E27FC236}">
                <a16:creationId xmlns:a16="http://schemas.microsoft.com/office/drawing/2014/main" id="{D628450A-3B20-DF2C-5EAE-D00EA1694FF9}"/>
              </a:ext>
            </a:extLst>
          </p:cNvPr>
          <p:cNvSpPr/>
          <p:nvPr/>
        </p:nvSpPr>
        <p:spPr>
          <a:xfrm>
            <a:off x="4283968" y="4341932"/>
            <a:ext cx="4500500" cy="2180094"/>
          </a:xfrm>
          <a:prstGeom prst="cloudCallout">
            <a:avLst>
              <a:gd name="adj1" fmla="val -9063"/>
              <a:gd name="adj2" fmla="val -14397"/>
            </a:avLst>
          </a:prstGeom>
          <a:solidFill>
            <a:srgbClr val="F8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dirty="0">
                <a:solidFill>
                  <a:srgbClr val="162F33">
                    <a:lumMod val="90000"/>
                    <a:lumOff val="10000"/>
                  </a:srgb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行かなくてもいいと自分を納得させている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162F33">
                  <a:lumMod val="90000"/>
                  <a:lumOff val="1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009C335B-8868-6FB2-C7DB-288FB3DBDB40}"/>
              </a:ext>
            </a:extLst>
          </p:cNvPr>
          <p:cNvSpPr/>
          <p:nvPr/>
        </p:nvSpPr>
        <p:spPr>
          <a:xfrm>
            <a:off x="4943706" y="2812218"/>
            <a:ext cx="3787407" cy="1143246"/>
          </a:xfrm>
          <a:prstGeom prst="wedgeRoundRectCallout">
            <a:avLst>
              <a:gd name="adj1" fmla="val -19770"/>
              <a:gd name="adj2" fmla="val -71151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弟・妹のめんどうはみている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スクロール: 横 1">
            <a:extLst>
              <a:ext uri="{FF2B5EF4-FFF2-40B4-BE49-F238E27FC236}">
                <a16:creationId xmlns:a16="http://schemas.microsoft.com/office/drawing/2014/main" id="{2F170D33-BFF0-A2FD-5E2F-DBC16009518B}"/>
              </a:ext>
            </a:extLst>
          </p:cNvPr>
          <p:cNvSpPr/>
          <p:nvPr/>
        </p:nvSpPr>
        <p:spPr>
          <a:xfrm>
            <a:off x="3707904" y="382856"/>
            <a:ext cx="1872208" cy="824974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不登校</a:t>
            </a:r>
            <a:endParaRPr kumimoji="1" lang="en-US" altLang="ja-JP" sz="3200" dirty="0">
              <a:solidFill>
                <a:srgbClr val="0070C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022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6821959" y="307155"/>
            <a:ext cx="183904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Ｐ１１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611560" y="1379611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まだ終わっていないのに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2915816" y="3197948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ぼくはバカだ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5ACB55D0-9D3F-FB50-6CAD-B27B9AE11F12}"/>
              </a:ext>
            </a:extLst>
          </p:cNvPr>
          <p:cNvSpPr/>
          <p:nvPr/>
        </p:nvSpPr>
        <p:spPr>
          <a:xfrm>
            <a:off x="467544" y="4676761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勉強がわからなくなった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4461183-96A5-98E3-4A6A-57A91775E731}"/>
              </a:ext>
            </a:extLst>
          </p:cNvPr>
          <p:cNvSpPr/>
          <p:nvPr/>
        </p:nvSpPr>
        <p:spPr>
          <a:xfrm>
            <a:off x="251520" y="2705526"/>
            <a:ext cx="2376264" cy="1296144"/>
          </a:xfrm>
          <a:prstGeom prst="wedgeRoundRectCallout">
            <a:avLst>
              <a:gd name="adj1" fmla="val 38374"/>
              <a:gd name="adj2" fmla="val -6530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みんなより遅い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9BABE4BD-517C-A6F5-EE54-D64B4F0D97AF}"/>
              </a:ext>
            </a:extLst>
          </p:cNvPr>
          <p:cNvSpPr/>
          <p:nvPr/>
        </p:nvSpPr>
        <p:spPr>
          <a:xfrm>
            <a:off x="6084168" y="5016285"/>
            <a:ext cx="2808312" cy="1478813"/>
          </a:xfrm>
          <a:prstGeom prst="wedgeRoundRectCallout">
            <a:avLst>
              <a:gd name="adj1" fmla="val -59925"/>
              <a:gd name="adj2" fmla="val -26366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高学年なのにやばいよね</a:t>
            </a:r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00E804B1-B974-D5D9-D400-C8E48171F1A9}"/>
              </a:ext>
            </a:extLst>
          </p:cNvPr>
          <p:cNvSpPr/>
          <p:nvPr/>
        </p:nvSpPr>
        <p:spPr>
          <a:xfrm>
            <a:off x="3923928" y="386854"/>
            <a:ext cx="1512168" cy="824974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学習</a:t>
            </a:r>
          </a:p>
        </p:txBody>
      </p:sp>
    </p:spTree>
    <p:extLst>
      <p:ext uri="{BB962C8B-B14F-4D97-AF65-F5344CB8AC3E}">
        <p14:creationId xmlns:p14="http://schemas.microsoft.com/office/powerpoint/2010/main" val="102880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6300192" y="231457"/>
            <a:ext cx="183904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Ｐ１３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243051" y="1488584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「苦手なことを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50B4C8">
                  <a:lumMod val="5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無理にやらされるのは無理」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2915816" y="3197948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dirty="0">
                <a:solidFill>
                  <a:srgbClr val="50B4C8">
                    <a:lumMod val="50000"/>
                  </a:srgb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「見ていてくれる人」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50B4C8">
                  <a:lumMod val="5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5ACB55D0-9D3F-FB50-6CAD-B27B9AE11F12}"/>
              </a:ext>
            </a:extLst>
          </p:cNvPr>
          <p:cNvSpPr/>
          <p:nvPr/>
        </p:nvSpPr>
        <p:spPr>
          <a:xfrm>
            <a:off x="395536" y="4903685"/>
            <a:ext cx="7200800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dirty="0">
                <a:solidFill>
                  <a:srgbClr val="50B4C8">
                    <a:lumMod val="50000"/>
                  </a:srgb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話さないけど近くにいると落ち着く</a:t>
            </a:r>
            <a:endParaRPr kumimoji="1" lang="en-US" altLang="ja-JP" sz="3600" dirty="0">
              <a:solidFill>
                <a:srgbClr val="50B4C8">
                  <a:lumMod val="50000"/>
                </a:srgb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（実践事例３）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468AB41D-0819-36E5-1262-DA9BCFE76A91}"/>
              </a:ext>
            </a:extLst>
          </p:cNvPr>
          <p:cNvSpPr/>
          <p:nvPr/>
        </p:nvSpPr>
        <p:spPr>
          <a:xfrm>
            <a:off x="7066500" y="5877272"/>
            <a:ext cx="183904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Ｐ２４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E577AE25-CAFA-7EB6-6CDE-283697CB00EA}"/>
              </a:ext>
            </a:extLst>
          </p:cNvPr>
          <p:cNvSpPr/>
          <p:nvPr/>
        </p:nvSpPr>
        <p:spPr>
          <a:xfrm>
            <a:off x="251520" y="3438723"/>
            <a:ext cx="2376264" cy="1296144"/>
          </a:xfrm>
          <a:prstGeom prst="wedgeRoundRectCallout">
            <a:avLst>
              <a:gd name="adj1" fmla="val 28754"/>
              <a:gd name="adj2" fmla="val 76896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自分を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見てほしい</a:t>
            </a:r>
          </a:p>
        </p:txBody>
      </p:sp>
      <p:sp>
        <p:nvSpPr>
          <p:cNvPr id="6" name="スクロール: 横 5">
            <a:extLst>
              <a:ext uri="{FF2B5EF4-FFF2-40B4-BE49-F238E27FC236}">
                <a16:creationId xmlns:a16="http://schemas.microsoft.com/office/drawing/2014/main" id="{112E746D-7920-6C0A-C383-777D35E86081}"/>
              </a:ext>
            </a:extLst>
          </p:cNvPr>
          <p:cNvSpPr/>
          <p:nvPr/>
        </p:nvSpPr>
        <p:spPr>
          <a:xfrm>
            <a:off x="3707904" y="382856"/>
            <a:ext cx="1512168" cy="824974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先生</a:t>
            </a:r>
          </a:p>
        </p:txBody>
      </p:sp>
    </p:spTree>
    <p:extLst>
      <p:ext uri="{BB962C8B-B14F-4D97-AF65-F5344CB8AC3E}">
        <p14:creationId xmlns:p14="http://schemas.microsoft.com/office/powerpoint/2010/main" val="176398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5580112" y="231457"/>
            <a:ext cx="255912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Ｐ１３・１４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359353" y="5061333"/>
            <a:ext cx="3688989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dirty="0">
                <a:solidFill>
                  <a:srgbClr val="50B4C8">
                    <a:lumMod val="50000"/>
                  </a:srgb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友達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の目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1207448" y="1979826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「変な子と思われている」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5ACB55D0-9D3F-FB50-6CAD-B27B9AE11F12}"/>
              </a:ext>
            </a:extLst>
          </p:cNvPr>
          <p:cNvSpPr/>
          <p:nvPr/>
        </p:nvSpPr>
        <p:spPr>
          <a:xfrm>
            <a:off x="1187624" y="3501008"/>
            <a:ext cx="6768752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dirty="0">
                <a:solidFill>
                  <a:srgbClr val="50B4C8">
                    <a:lumMod val="50000"/>
                  </a:srgb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「だま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っていても笑顔で」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EF68E660-58AC-9F84-413E-1975CAF29DD9}"/>
              </a:ext>
            </a:extLst>
          </p:cNvPr>
          <p:cNvSpPr/>
          <p:nvPr/>
        </p:nvSpPr>
        <p:spPr>
          <a:xfrm>
            <a:off x="5595914" y="5049541"/>
            <a:ext cx="3136747" cy="1448080"/>
          </a:xfrm>
          <a:prstGeom prst="wedgeRoundRectCallout">
            <a:avLst>
              <a:gd name="adj1" fmla="val -40315"/>
              <a:gd name="adj2" fmla="val 16269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学校では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一言も話せない</a:t>
            </a:r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2A5DFDBF-93AA-0503-3C79-286E0DFB8E22}"/>
              </a:ext>
            </a:extLst>
          </p:cNvPr>
          <p:cNvSpPr/>
          <p:nvPr/>
        </p:nvSpPr>
        <p:spPr>
          <a:xfrm>
            <a:off x="3707904" y="382856"/>
            <a:ext cx="1512168" cy="824974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友達</a:t>
            </a:r>
          </a:p>
        </p:txBody>
      </p:sp>
    </p:spTree>
    <p:extLst>
      <p:ext uri="{BB962C8B-B14F-4D97-AF65-F5344CB8AC3E}">
        <p14:creationId xmlns:p14="http://schemas.microsoft.com/office/powerpoint/2010/main" val="105744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5580112" y="231457"/>
            <a:ext cx="255912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Ｐ１５・１６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159610" y="2060848"/>
            <a:ext cx="7001357" cy="1368152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「途中でやめるなら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50B4C8">
                  <a:lumMod val="5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最初からやりたくない」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1193436" y="4317050"/>
            <a:ext cx="7001356" cy="1200182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「知らない人だからいいや」</a:t>
            </a:r>
          </a:p>
        </p:txBody>
      </p:sp>
      <p:sp>
        <p:nvSpPr>
          <p:cNvPr id="3" name="スクロール: 横 2">
            <a:extLst>
              <a:ext uri="{FF2B5EF4-FFF2-40B4-BE49-F238E27FC236}">
                <a16:creationId xmlns:a16="http://schemas.microsoft.com/office/drawing/2014/main" id="{66B466FF-ACB5-C076-B8A2-4BD86AC6D036}"/>
              </a:ext>
            </a:extLst>
          </p:cNvPr>
          <p:cNvSpPr/>
          <p:nvPr/>
        </p:nvSpPr>
        <p:spPr>
          <a:xfrm>
            <a:off x="3707904" y="382856"/>
            <a:ext cx="1512168" cy="824974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自分</a:t>
            </a:r>
          </a:p>
        </p:txBody>
      </p:sp>
    </p:spTree>
    <p:extLst>
      <p:ext uri="{BB962C8B-B14F-4D97-AF65-F5344CB8AC3E}">
        <p14:creationId xmlns:p14="http://schemas.microsoft.com/office/powerpoint/2010/main" val="134847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5580112" y="231457"/>
            <a:ext cx="255912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Ｐ１６・１７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167075" y="1746804"/>
            <a:ext cx="7001357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「眠れないけど言えない」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1208227" y="3429000"/>
            <a:ext cx="7001356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「妹は好きじゃない」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375E16CF-9393-4F91-E208-C5D302953C3D}"/>
              </a:ext>
            </a:extLst>
          </p:cNvPr>
          <p:cNvSpPr/>
          <p:nvPr/>
        </p:nvSpPr>
        <p:spPr>
          <a:xfrm>
            <a:off x="1208227" y="5111196"/>
            <a:ext cx="7001356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「母とけんかしている」</a:t>
            </a:r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6537E3D2-59A9-4A81-8357-00E22D1C9F10}"/>
              </a:ext>
            </a:extLst>
          </p:cNvPr>
          <p:cNvSpPr/>
          <p:nvPr/>
        </p:nvSpPr>
        <p:spPr>
          <a:xfrm>
            <a:off x="3707904" y="382856"/>
            <a:ext cx="1512168" cy="824974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家族</a:t>
            </a:r>
          </a:p>
        </p:txBody>
      </p:sp>
    </p:spTree>
    <p:extLst>
      <p:ext uri="{BB962C8B-B14F-4D97-AF65-F5344CB8AC3E}">
        <p14:creationId xmlns:p14="http://schemas.microsoft.com/office/powerpoint/2010/main" val="376399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8982">
              <a:srgbClr val="6EC1D1"/>
            </a:gs>
            <a:gs pos="81637">
              <a:srgbClr val="82C9D7"/>
            </a:gs>
            <a:gs pos="71530">
              <a:srgbClr val="9DD5E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85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C9FB4D-1416-99BD-7115-5FA7FEEC5C39}"/>
              </a:ext>
            </a:extLst>
          </p:cNvPr>
          <p:cNvSpPr/>
          <p:nvPr/>
        </p:nvSpPr>
        <p:spPr>
          <a:xfrm>
            <a:off x="467544" y="382855"/>
            <a:ext cx="2736304" cy="7311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エピソード集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0C38B26-CB0A-A441-08CC-49BE4101C177}"/>
              </a:ext>
            </a:extLst>
          </p:cNvPr>
          <p:cNvSpPr/>
          <p:nvPr/>
        </p:nvSpPr>
        <p:spPr>
          <a:xfrm>
            <a:off x="6156176" y="307155"/>
            <a:ext cx="2559126" cy="882555"/>
          </a:xfrm>
          <a:prstGeom prst="ellipse">
            <a:avLst/>
          </a:prstGeom>
          <a:solidFill>
            <a:schemeClr val="bg1"/>
          </a:solidFill>
          <a:ln>
            <a:solidFill>
              <a:srgbClr val="F7C0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62F33">
                    <a:lumMod val="90000"/>
                    <a:lumOff val="10000"/>
                  </a:srgbClr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n-cs"/>
              </a:rPr>
              <a:t>Ｐ１８・１９</a:t>
            </a:r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31275BC9-9BF9-9C82-48E4-49CC925698F3}"/>
              </a:ext>
            </a:extLst>
          </p:cNvPr>
          <p:cNvSpPr/>
          <p:nvPr/>
        </p:nvSpPr>
        <p:spPr>
          <a:xfrm>
            <a:off x="1583668" y="1640927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「何が嫌、ということはない」</a:t>
            </a: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F617F0D1-7238-ED02-7793-719683F6DCAC}"/>
              </a:ext>
            </a:extLst>
          </p:cNvPr>
          <p:cNvSpPr/>
          <p:nvPr/>
        </p:nvSpPr>
        <p:spPr>
          <a:xfrm>
            <a:off x="1583668" y="3291492"/>
            <a:ext cx="5976664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ランドセル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5ACB55D0-9D3F-FB50-6CAD-B27B9AE11F12}"/>
              </a:ext>
            </a:extLst>
          </p:cNvPr>
          <p:cNvSpPr/>
          <p:nvPr/>
        </p:nvSpPr>
        <p:spPr>
          <a:xfrm>
            <a:off x="1115616" y="4942057"/>
            <a:ext cx="6768752" cy="1143246"/>
          </a:xfrm>
          <a:prstGeom prst="flowChartAlternateProcess">
            <a:avLst/>
          </a:prstGeom>
          <a:solidFill>
            <a:srgbClr val="C9FD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0B4C8">
                    <a:lumMod val="50000"/>
                  </a:srgb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「自分が不登校だった時」</a:t>
            </a:r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8620A26F-9F49-1868-2441-E8719726DB8E}"/>
              </a:ext>
            </a:extLst>
          </p:cNvPr>
          <p:cNvSpPr/>
          <p:nvPr/>
        </p:nvSpPr>
        <p:spPr>
          <a:xfrm>
            <a:off x="3707904" y="382856"/>
            <a:ext cx="1872208" cy="824974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0070C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不登校</a:t>
            </a:r>
            <a:endParaRPr kumimoji="1" lang="en-US" altLang="ja-JP" sz="3200" dirty="0">
              <a:solidFill>
                <a:srgbClr val="0070C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992177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9632</TotalTime>
  <Words>327</Words>
  <Application>Microsoft Office PowerPoint</Application>
  <PresentationFormat>画面に合わせる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AR Pゴシック体S</vt:lpstr>
      <vt:lpstr>HGP創英角ｺﾞｼｯｸUB</vt:lpstr>
      <vt:lpstr>Arial</vt:lpstr>
      <vt:lpstr>Calibri</vt:lpstr>
      <vt:lpstr>Calibri Light</vt:lpstr>
      <vt:lpstr>メトロポリタン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不登校って何？</dc:title>
  <dc:creator>tadashi</dc:creator>
  <cp:lastModifiedBy>SUPPORTCENTER</cp:lastModifiedBy>
  <cp:revision>357</cp:revision>
  <cp:lastPrinted>2023-02-05T03:50:57Z</cp:lastPrinted>
  <dcterms:created xsi:type="dcterms:W3CDTF">2020-01-14T12:33:23Z</dcterms:created>
  <dcterms:modified xsi:type="dcterms:W3CDTF">2023-02-06T05:43:18Z</dcterms:modified>
</cp:coreProperties>
</file>